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4" r:id="rId3"/>
    <p:sldId id="265" r:id="rId4"/>
    <p:sldId id="263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" initials="В" lastIdx="0" clrIdx="0">
    <p:extLst>
      <p:ext uri="{19B8F6BF-5375-455C-9EA6-DF929625EA0E}">
        <p15:presenceInfo xmlns:p15="http://schemas.microsoft.com/office/powerpoint/2012/main" xmlns="" userId="Валент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84" y="48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B842D-9051-4062-957F-0DE4AB7B8236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BE91-F5DC-49C5-A236-259C14A2E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32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0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28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75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08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9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91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74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37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48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BE91-F5DC-49C5-A236-259C14A2EA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45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4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86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41477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97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54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7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3616" y="2434167"/>
            <a:ext cx="2175272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14613" y="2434167"/>
            <a:ext cx="2175272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54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0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12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06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11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74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C457-4B63-4036-BEDD-E64B3DC0A98D}" type="datetimeFigureOut">
              <a:rPr lang="ru-RU" smtClean="0"/>
              <a:pPr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0CE8-A46E-4897-B748-0289A03C2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1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gif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85458"/>
            <a:ext cx="3429000" cy="589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75118"/>
            <a:ext cx="3429000" cy="57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39140"/>
            <a:ext cx="3429000" cy="598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37345"/>
            <a:ext cx="3429000" cy="6323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4239" y="208441"/>
            <a:ext cx="220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anose="020B0806030902050204" pitchFamily="34" charset="0"/>
              </a:rPr>
              <a:t>Тише едешь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4239" y="752030"/>
            <a:ext cx="192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anose="020B0806030902050204" pitchFamily="34" charset="0"/>
              </a:rPr>
              <a:t>Опасайся бед,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957431" y="85458"/>
            <a:ext cx="3862" cy="23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54249" y="1366221"/>
            <a:ext cx="2312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Impact" panose="020B0806030902050204" pitchFamily="34" charset="0"/>
              </a:rPr>
              <a:t>Гляди в оба,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239" y="2000922"/>
            <a:ext cx="192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Impact" panose="020B0806030902050204" pitchFamily="34" charset="0"/>
              </a:rPr>
              <a:t> Ехал </a:t>
            </a:r>
            <a:r>
              <a:rPr lang="ru-RU" sz="2000" dirty="0">
                <a:latin typeface="Impact" panose="020B0806030902050204" pitchFamily="34" charset="0"/>
              </a:rPr>
              <a:t>прямо,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49054" y="8545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1499" y="334681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9054" y="3379091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" t="3176" r="74431" b="66471"/>
          <a:stretch/>
        </p:blipFill>
        <p:spPr>
          <a:xfrm>
            <a:off x="3955731" y="994107"/>
            <a:ext cx="2372648" cy="20136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69" t="4117" r="50118" b="65765"/>
          <a:stretch/>
        </p:blipFill>
        <p:spPr>
          <a:xfrm>
            <a:off x="543210" y="4291147"/>
            <a:ext cx="2393628" cy="19766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56" t="2841" r="25869" b="66627"/>
          <a:stretch/>
        </p:blipFill>
        <p:spPr>
          <a:xfrm>
            <a:off x="3955731" y="4291146"/>
            <a:ext cx="2372648" cy="19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4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348"/>
          <a:stretch/>
        </p:blipFill>
        <p:spPr>
          <a:xfrm rot="5400000">
            <a:off x="1124743" y="-1176341"/>
            <a:ext cx="4608513" cy="6961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652"/>
          <a:stretch/>
        </p:blipFill>
        <p:spPr>
          <a:xfrm rot="5400000">
            <a:off x="1132271" y="3476241"/>
            <a:ext cx="4624939" cy="68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2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78"/>
          <a:stretch/>
        </p:blipFill>
        <p:spPr>
          <a:xfrm rot="5400000">
            <a:off x="1124743" y="-1124742"/>
            <a:ext cx="460851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16200000">
            <a:off x="1143001" y="3465514"/>
            <a:ext cx="457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49" y="139148"/>
            <a:ext cx="6191250" cy="365760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8100" y="4039428"/>
            <a:ext cx="3429000" cy="295192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6991350"/>
            <a:ext cx="19431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5400000">
            <a:off x="276639" y="4407395"/>
            <a:ext cx="2951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«</a:t>
            </a:r>
            <a:r>
              <a:rPr lang="ru-RU" sz="1200" u="sng" dirty="0">
                <a:latin typeface="Impact" panose="020B0806030902050204" pitchFamily="34" charset="0"/>
              </a:rPr>
              <a:t>Светофор» (игра на внимание</a:t>
            </a:r>
            <a:r>
              <a:rPr lang="ru-RU" sz="1200" u="sng" dirty="0" smtClean="0">
                <a:latin typeface="Impact" panose="020B0806030902050204" pitchFamily="34" charset="0"/>
              </a:rPr>
              <a:t>)</a:t>
            </a:r>
          </a:p>
          <a:p>
            <a:pPr algn="ctr"/>
            <a:endParaRPr lang="ru-RU" sz="1200" u="sng" dirty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Ведущий: Светофоры бывают для водителей и для пешеходов. А для пешеходов они какие?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Каждый сигнал светофора обозначает определенное движение, как только ребята увидят сигнал они выполняют это движение (красный – стоим, зеленый – двигаемся).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8550" y="4210050"/>
            <a:ext cx="3009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Impact" panose="020B0806030902050204" pitchFamily="34" charset="0"/>
              </a:rPr>
              <a:t>Дети!  Будьте осторожны!</a:t>
            </a:r>
          </a:p>
          <a:p>
            <a:pPr algn="ctr"/>
            <a:r>
              <a:rPr lang="ru-RU" sz="3200" dirty="0" smtClean="0">
                <a:latin typeface="Impact" panose="020B0806030902050204" pitchFamily="34" charset="0"/>
              </a:rPr>
              <a:t>Знайте, что нельзя, что можно</a:t>
            </a:r>
            <a:endParaRPr lang="ru-RU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1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0" y="0"/>
            <a:ext cx="3429000" cy="295192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0" y="2951922"/>
            <a:ext cx="3429000" cy="295192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3429000" y="0"/>
            <a:ext cx="3429000" cy="295192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3429000" y="2951922"/>
            <a:ext cx="3429000" cy="295192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0" y="5903844"/>
            <a:ext cx="3429000" cy="295192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463480" y="5903844"/>
            <a:ext cx="3429000" cy="295192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5435" y="8855766"/>
            <a:ext cx="1938130" cy="288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0175" y="504283"/>
            <a:ext cx="2066435" cy="19433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9139" y="188843"/>
            <a:ext cx="923330" cy="25841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400" dirty="0" smtClean="0">
                <a:latin typeface="Impact" panose="020B0806030902050204" pitchFamily="34" charset="0"/>
              </a:rPr>
              <a:t>Физкультминутки по ПДД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59139" y="3532822"/>
            <a:ext cx="27107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Impact" panose="020B0806030902050204" pitchFamily="34" charset="0"/>
              </a:rPr>
              <a:t>Машина- 1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Шла по улице машина,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Шла машина без бензина,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Шла машина без шофера,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Без сигнала светофора,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Шла, сама куда не зная,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Шла машина заводная.</a:t>
            </a:r>
          </a:p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(Двигаться </a:t>
            </a:r>
            <a:r>
              <a:rPr lang="ru-RU" sz="1200" dirty="0">
                <a:latin typeface="Impact" panose="020B0806030902050204" pitchFamily="34" charset="0"/>
              </a:rPr>
              <a:t>в заданном направлении,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 вращая воображаемый руль</a:t>
            </a:r>
            <a:r>
              <a:rPr lang="ru-RU" sz="1200" dirty="0" smtClean="0">
                <a:latin typeface="Impact" panose="020B0806030902050204" pitchFamily="34" charset="0"/>
              </a:rPr>
              <a:t>.)</a:t>
            </a:r>
            <a:endParaRPr lang="ru-RU" sz="1200" dirty="0">
              <a:latin typeface="Impact" panose="020B0806030902050204" pitchFamily="34" charset="0"/>
            </a:endParaRPr>
          </a:p>
          <a:p>
            <a:pPr algn="ctr"/>
            <a:r>
              <a:rPr lang="ru-RU" dirty="0">
                <a:latin typeface="Impact" panose="020B0806030902050204" pitchFamily="34" charset="0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370540" y="6398931"/>
            <a:ext cx="2663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Impact" panose="020B0806030902050204" pitchFamily="34" charset="0"/>
              </a:rPr>
              <a:t>Машина - 2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 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Завели машину: ш-ш-ш.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Вращения руками перед грудью.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Накачали шину: ш-ш-ш.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"Насос".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Улыбнулись веселей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И поехали скорей. (2 раза).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Вращение воображаемого руля.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59419" y="8844999"/>
            <a:ext cx="1968162" cy="299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5400000">
            <a:off x="3865114" y="571304"/>
            <a:ext cx="25567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Impact" panose="020B0806030902050204" pitchFamily="34" charset="0"/>
              </a:rPr>
              <a:t>Едем-едем мы домой</a:t>
            </a:r>
            <a:r>
              <a:rPr lang="ru-RU" sz="1200" dirty="0">
                <a:latin typeface="Impact" panose="020B0806030902050204" pitchFamily="34" charset="0"/>
              </a:rPr>
              <a:t>.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Едем-едем мы домой (движения имитирующие поворот руля)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На машине легковой 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Въехали на горку: хлоп, (руки вверх, хлопок над головой)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Колесо спустилось: стоп. (руки через стороны вниз, присесть)</a:t>
            </a:r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3936131" y="3439213"/>
            <a:ext cx="24147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Impact" panose="020B0806030902050204" pitchFamily="34" charset="0"/>
              </a:rPr>
              <a:t>По ровненькой дорожке </a:t>
            </a:r>
          </a:p>
          <a:p>
            <a:r>
              <a:rPr lang="ru-RU" sz="1200" dirty="0">
                <a:latin typeface="Impact" panose="020B0806030902050204" pitchFamily="34" charset="0"/>
              </a:rPr>
              <a:t> </a:t>
            </a:r>
          </a:p>
          <a:p>
            <a:r>
              <a:rPr lang="ru-RU" sz="1200" dirty="0">
                <a:latin typeface="Impact" panose="020B0806030902050204" pitchFamily="34" charset="0"/>
              </a:rPr>
              <a:t>По ровненькой дорожке,        </a:t>
            </a:r>
          </a:p>
          <a:p>
            <a:r>
              <a:rPr lang="ru-RU" sz="1200" i="1" dirty="0">
                <a:latin typeface="Impact" panose="020B0806030902050204" pitchFamily="34" charset="0"/>
              </a:rPr>
              <a:t> Дети идут шагом, </a:t>
            </a:r>
            <a:endParaRPr lang="ru-RU" sz="1200" dirty="0">
              <a:latin typeface="Impact" panose="020B0806030902050204" pitchFamily="34" charset="0"/>
            </a:endParaRPr>
          </a:p>
          <a:p>
            <a:r>
              <a:rPr lang="ru-RU" sz="1200" dirty="0">
                <a:latin typeface="Impact" panose="020B0806030902050204" pitchFamily="34" charset="0"/>
              </a:rPr>
              <a:t>По ровненькой дорожке</a:t>
            </a:r>
          </a:p>
          <a:p>
            <a:r>
              <a:rPr lang="ru-RU" sz="1200" dirty="0">
                <a:latin typeface="Impact" panose="020B0806030902050204" pitchFamily="34" charset="0"/>
              </a:rPr>
              <a:t>Шагают наши ножки,</a:t>
            </a:r>
          </a:p>
          <a:p>
            <a:r>
              <a:rPr lang="ru-RU" sz="1200" dirty="0">
                <a:latin typeface="Impact" panose="020B0806030902050204" pitchFamily="34" charset="0"/>
              </a:rPr>
              <a:t>Раз-два, раз-два,</a:t>
            </a:r>
          </a:p>
          <a:p>
            <a:r>
              <a:rPr lang="ru-RU" sz="1200" dirty="0">
                <a:latin typeface="Impact" panose="020B0806030902050204" pitchFamily="34" charset="0"/>
              </a:rPr>
              <a:t>По камешкам, по камешкам,      </a:t>
            </a:r>
          </a:p>
          <a:p>
            <a:r>
              <a:rPr lang="ru-RU" sz="1200" i="1" dirty="0">
                <a:latin typeface="Impact" panose="020B0806030902050204" pitchFamily="34" charset="0"/>
              </a:rPr>
              <a:t>прыгают на двух ногах, </a:t>
            </a:r>
            <a:endParaRPr lang="ru-RU" sz="1200" dirty="0">
              <a:latin typeface="Impact" panose="020B0806030902050204" pitchFamily="34" charset="0"/>
            </a:endParaRPr>
          </a:p>
          <a:p>
            <a:r>
              <a:rPr lang="ru-RU" sz="1200" dirty="0">
                <a:latin typeface="Impact" panose="020B0806030902050204" pitchFamily="34" charset="0"/>
              </a:rPr>
              <a:t>По камешкам, по камешкам...</a:t>
            </a:r>
          </a:p>
          <a:p>
            <a:r>
              <a:rPr lang="ru-RU" sz="1200" dirty="0">
                <a:latin typeface="Impact" panose="020B0806030902050204" pitchFamily="34" charset="0"/>
              </a:rPr>
              <a:t>В яму — бух!                          </a:t>
            </a:r>
          </a:p>
          <a:p>
            <a:r>
              <a:rPr lang="ru-RU" sz="1200" i="1" dirty="0">
                <a:latin typeface="Impact" panose="020B0806030902050204" pitchFamily="34" charset="0"/>
              </a:rPr>
              <a:t>приседают на корточки </a:t>
            </a:r>
            <a:endParaRPr lang="ru-RU" sz="1200" dirty="0">
              <a:latin typeface="Impact" panose="020B0806030902050204" pitchFamily="34" charset="0"/>
            </a:endParaRPr>
          </a:p>
          <a:p>
            <a:endParaRPr lang="ru-RU" sz="1200" dirty="0">
              <a:latin typeface="Impact" panose="020B080603090205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891307" y="6349658"/>
            <a:ext cx="2565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“</a:t>
            </a:r>
            <a:r>
              <a:rPr lang="ru-RU" sz="1200" u="sng" dirty="0">
                <a:latin typeface="Impact" panose="020B0806030902050204" pitchFamily="34" charset="0"/>
              </a:rPr>
              <a:t>Дети едут на машине”</a:t>
            </a: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Дети едут на машине,            </a:t>
            </a:r>
            <a:endParaRPr lang="ru-RU" sz="1200" dirty="0" smtClean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    Ходьба в парах, держась за плечи впередистоящего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Смотрят на дорогу.                </a:t>
            </a:r>
            <a:endParaRPr lang="ru-RU" sz="1200" dirty="0" smtClean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     Повороты туловища 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Слева – постовой стоит,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Справа – светофор горит.       </a:t>
            </a:r>
            <a:endParaRPr lang="ru-RU" sz="1200" dirty="0" smtClean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   Влево - вправо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84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944" y="424631"/>
            <a:ext cx="5068111" cy="2578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84335">
            <a:off x="3426032" y="1114872"/>
            <a:ext cx="218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Impact" panose="020B0806030902050204" pitchFamily="34" charset="0"/>
              </a:rPr>
              <a:t>Подвижные игры по ПДД</a:t>
            </a:r>
            <a:endParaRPr lang="ru-RU" sz="2400" b="1" dirty="0"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33468" y="3013176"/>
            <a:ext cx="2723744" cy="3190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3424141" y="3013176"/>
            <a:ext cx="2723744" cy="3190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33466" y="5736920"/>
            <a:ext cx="2723744" cy="3190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3424141" y="5736919"/>
            <a:ext cx="2723744" cy="3190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5400000">
            <a:off x="451982" y="3448296"/>
            <a:ext cx="2643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Impact" panose="020B0806030902050204" pitchFamily="34" charset="0"/>
              </a:rPr>
              <a:t>Игра «Будь внимательным</a:t>
            </a:r>
            <a:r>
              <a:rPr lang="ru-RU" sz="1200" u="sng" dirty="0" smtClean="0">
                <a:latin typeface="Impact" panose="020B0806030902050204" pitchFamily="34" charset="0"/>
              </a:rPr>
              <a:t>!»</a:t>
            </a:r>
          </a:p>
          <a:p>
            <a:pPr algn="ctr"/>
            <a:endParaRPr lang="ru-RU" sz="1200" u="sng" dirty="0">
              <a:latin typeface="Impact" panose="020B0806030902050204" pitchFamily="34" charset="0"/>
            </a:endParaRPr>
          </a:p>
          <a:p>
            <a:pPr algn="ctr"/>
            <a:endParaRPr lang="ru-RU" sz="1200" u="sng" dirty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Дети запоминают, что и когда надо делать. Идут по кругу и внимательно слушают сигналы регулировщика дорожного движения. По сигналу: «Светофор!» - стоим на месте; по сигналу: «Переход!» - шагаем; по сигналу: «Автомобиль!» - держим в руках руль.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3385784" y="3886364"/>
            <a:ext cx="27809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Impact" panose="020B0806030902050204" pitchFamily="34" charset="0"/>
              </a:rPr>
              <a:t>Игра «Иду по дорожке</a:t>
            </a:r>
            <a:r>
              <a:rPr lang="ru-RU" sz="1200" u="sng" dirty="0" smtClean="0">
                <a:latin typeface="Impact" panose="020B0806030902050204" pitchFamily="34" charset="0"/>
              </a:rPr>
              <a:t>»</a:t>
            </a:r>
          </a:p>
          <a:p>
            <a:pPr algn="ctr"/>
            <a:endParaRPr lang="ru-RU" sz="1200" u="sng" dirty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Игроки идут по дорожке, называя на каждый шаг, например, названия дорожных знаков и др. Побеждает сделавший больше шагов и назвавший больше слов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204382" y="5577932"/>
            <a:ext cx="256329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Impact" panose="020B0806030902050204" pitchFamily="34" charset="0"/>
              </a:rPr>
              <a:t>Игра «Веселый трамвайчик</a:t>
            </a:r>
            <a:r>
              <a:rPr lang="ru-RU" sz="1200" u="sng" dirty="0" smtClean="0">
                <a:latin typeface="Impact" panose="020B0806030902050204" pitchFamily="34" charset="0"/>
              </a:rPr>
              <a:t>»</a:t>
            </a:r>
          </a:p>
          <a:p>
            <a:pPr algn="ctr"/>
            <a:endParaRPr lang="ru-RU" sz="1200" u="sng" dirty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Мы веселые трамвайчики,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Мы не прыгаем как зайчики,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Мы по рельсам ездим дружно.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Эй, садись к нам, кому нужно!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Дети делятся на две команды. Одна команда – трамвайчики. Водитель трамвая держит в руках обруч. Вторая команда – пассажиры, они занимают свои места на остановке. Каждый трамвай может перевезти только одного пассажира, который занимает свое место в обруче. Конечная остановка на противоположной стороне зала..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3424740" y="5850669"/>
            <a:ext cx="27322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>
                <a:latin typeface="Impact" panose="020B0806030902050204" pitchFamily="34" charset="0"/>
              </a:rPr>
              <a:t>Игра «Заяц</a:t>
            </a:r>
            <a:r>
              <a:rPr lang="ru-RU" sz="1200" u="sng" dirty="0" smtClean="0">
                <a:latin typeface="Impact" panose="020B0806030902050204" pitchFamily="34" charset="0"/>
              </a:rPr>
              <a:t>»</a:t>
            </a:r>
          </a:p>
          <a:p>
            <a:pPr algn="ctr"/>
            <a:endParaRPr lang="ru-RU" sz="1200" u="sng" dirty="0"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latin typeface="Impact" panose="020B0806030902050204" pitchFamily="34" charset="0"/>
              </a:rPr>
              <a:t>Едет зайка на трамвае,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Едет зайка, рассуждает: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«Если я купил билет,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кто я: заяц или нет?» (</a:t>
            </a:r>
            <a:r>
              <a:rPr lang="ru-RU" sz="1200" dirty="0" err="1">
                <a:latin typeface="Impact" panose="020B0806030902050204" pitchFamily="34" charset="0"/>
              </a:rPr>
              <a:t>А.Шибаев</a:t>
            </a:r>
            <a:r>
              <a:rPr lang="ru-RU" sz="1200" dirty="0">
                <a:latin typeface="Impact" panose="020B0806030902050204" pitchFamily="34" charset="0"/>
              </a:rPr>
              <a:t>)</a:t>
            </a:r>
            <a:br>
              <a:rPr lang="ru-RU" sz="1200" dirty="0">
                <a:latin typeface="Impact" panose="020B0806030902050204" pitchFamily="34" charset="0"/>
              </a:rPr>
            </a:br>
            <a:r>
              <a:rPr lang="ru-RU" sz="1200" dirty="0">
                <a:latin typeface="Impact" panose="020B0806030902050204" pitchFamily="34" charset="0"/>
              </a:rPr>
              <a:t>«Кондуктор» трамвая продает билеты пассажирам, которые усаживаются на стулья – сидячие места в трамвае. Но стульев, на один меньше, чем пассажиров. Как только все билеты проданы, и кто-то остается без билета, кондуктор догоняет этого «зайца», а безбилетник убегает.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24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02" y="554477"/>
            <a:ext cx="2941198" cy="4054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554478"/>
            <a:ext cx="2903706" cy="4054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02" y="4608513"/>
            <a:ext cx="2941198" cy="4164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4617593"/>
            <a:ext cx="2903706" cy="4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2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16" y="496111"/>
            <a:ext cx="2904384" cy="4112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" t="1575" r="67960" b="52521"/>
          <a:stretch/>
        </p:blipFill>
        <p:spPr>
          <a:xfrm>
            <a:off x="3429000" y="496111"/>
            <a:ext cx="2986646" cy="4112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01" t="1667" r="34437" b="52351"/>
          <a:stretch/>
        </p:blipFill>
        <p:spPr>
          <a:xfrm>
            <a:off x="524617" y="4608514"/>
            <a:ext cx="2904384" cy="4000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27" t="827" r="1560" b="52648"/>
          <a:stretch/>
        </p:blipFill>
        <p:spPr>
          <a:xfrm>
            <a:off x="3429000" y="4608512"/>
            <a:ext cx="2986646" cy="39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8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" t="50189" r="67660" b="4232"/>
          <a:stretch/>
        </p:blipFill>
        <p:spPr>
          <a:xfrm>
            <a:off x="291830" y="535022"/>
            <a:ext cx="3137170" cy="4073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08" t="51087" r="1137" b="4394"/>
          <a:stretch/>
        </p:blipFill>
        <p:spPr>
          <a:xfrm>
            <a:off x="3429000" y="535022"/>
            <a:ext cx="3069077" cy="4073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8" t="1584" r="67517" b="53026"/>
          <a:stretch/>
        </p:blipFill>
        <p:spPr>
          <a:xfrm>
            <a:off x="291830" y="4608513"/>
            <a:ext cx="3137170" cy="4107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10" t="1772" r="34185" b="53027"/>
          <a:stretch/>
        </p:blipFill>
        <p:spPr>
          <a:xfrm>
            <a:off x="3429000" y="4608511"/>
            <a:ext cx="3073544" cy="41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8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43" t="1206" r="993" b="52766"/>
          <a:stretch/>
        </p:blipFill>
        <p:spPr>
          <a:xfrm>
            <a:off x="476655" y="564204"/>
            <a:ext cx="2952345" cy="404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8" t="51135" r="67943" b="4799"/>
          <a:stretch/>
        </p:blipFill>
        <p:spPr>
          <a:xfrm>
            <a:off x="3429000" y="564204"/>
            <a:ext cx="2971800" cy="4044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10" t="50567" r="34468" b="4232"/>
          <a:stretch/>
        </p:blipFill>
        <p:spPr>
          <a:xfrm>
            <a:off x="476655" y="4608512"/>
            <a:ext cx="2952345" cy="3990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44" t="50378" r="1702" b="4728"/>
          <a:stretch/>
        </p:blipFill>
        <p:spPr>
          <a:xfrm>
            <a:off x="3429000" y="4608511"/>
            <a:ext cx="2971800" cy="39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6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" y="-81439"/>
            <a:ext cx="2552700" cy="2453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81248" y="-81441"/>
            <a:ext cx="2552702" cy="2453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38" y="2200275"/>
            <a:ext cx="1975873" cy="2481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2842" y="114300"/>
            <a:ext cx="1393716" cy="2486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688" y="2471275"/>
            <a:ext cx="2339821" cy="2110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63" y="4787068"/>
            <a:ext cx="1685925" cy="2243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509" y="3037541"/>
            <a:ext cx="1544710" cy="15447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" y="7219141"/>
            <a:ext cx="1965451" cy="17534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25" y="5019203"/>
            <a:ext cx="3708873" cy="35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9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85458"/>
            <a:ext cx="3429000" cy="589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75118"/>
            <a:ext cx="3429000" cy="57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39140"/>
            <a:ext cx="3429000" cy="598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37345"/>
            <a:ext cx="3429000" cy="6323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98961" y="170916"/>
            <a:ext cx="2273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anose="020B0806030902050204" pitchFamily="34" charset="0"/>
              </a:rPr>
              <a:t>- дальше будешь.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98961" y="743484"/>
            <a:ext cx="205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Impact" panose="020B0806030902050204" pitchFamily="34" charset="0"/>
              </a:rPr>
              <a:t>пока их нет.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11219" y="85458"/>
            <a:ext cx="0" cy="23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5090" y="1389462"/>
            <a:ext cx="256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anose="020B0806030902050204" pitchFamily="34" charset="0"/>
              </a:rPr>
              <a:t>да не разбей </a:t>
            </a:r>
            <a:r>
              <a:rPr lang="ru-RU" sz="2000" dirty="0" err="1">
                <a:latin typeface="Impact" panose="020B0806030902050204" pitchFamily="34" charset="0"/>
              </a:rPr>
              <a:t>лоба</a:t>
            </a:r>
            <a:r>
              <a:rPr lang="ru-RU" sz="2000" dirty="0"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8961" y="1939894"/>
            <a:ext cx="2050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anose="020B0806030902050204" pitchFamily="34" charset="0"/>
              </a:rPr>
              <a:t>да попал в яму.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93" y="3474117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76" y="2617002"/>
            <a:ext cx="3321424" cy="578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788" y="2617002"/>
            <a:ext cx="3375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Impact" panose="020B0806030902050204" pitchFamily="34" charset="0"/>
              </a:rPr>
              <a:t> Продолжи пословицу</a:t>
            </a:r>
            <a:endParaRPr lang="ru-RU" sz="2600" dirty="0">
              <a:latin typeface="Impact" panose="020B080603090205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0293" y="8545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716012" y="675118"/>
            <a:ext cx="298600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64915" y="170916"/>
            <a:ext cx="3180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Impact" panose="020B0806030902050204" pitchFamily="34" charset="0"/>
              </a:rPr>
              <a:t>Виды транспорта</a:t>
            </a:r>
            <a:endParaRPr lang="ru-RU" sz="2600" dirty="0">
              <a:latin typeface="Impact" panose="020B080603090205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882" y="848024"/>
            <a:ext cx="2727064" cy="226142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664914" y="8545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2141" y="3474117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23" t="2941" r="3060" b="66000"/>
          <a:stretch/>
        </p:blipFill>
        <p:spPr>
          <a:xfrm>
            <a:off x="540546" y="4313816"/>
            <a:ext cx="2385533" cy="20331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72" t="36114" r="3969" b="35042"/>
          <a:stretch/>
        </p:blipFill>
        <p:spPr>
          <a:xfrm>
            <a:off x="3842791" y="4313816"/>
            <a:ext cx="2418160" cy="203319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7809" y="6977270"/>
            <a:ext cx="287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Impact" panose="020B0806030902050204" pitchFamily="34" charset="0"/>
              </a:rPr>
              <a:t>Загадки</a:t>
            </a:r>
            <a:endParaRPr lang="ru-RU" sz="5400" dirty="0">
              <a:latin typeface="Impact" panose="020B080603090205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5348" y="7056783"/>
            <a:ext cx="2532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Impact" panose="020B0806030902050204" pitchFamily="34" charset="0"/>
              </a:rPr>
              <a:t>Стихи</a:t>
            </a:r>
            <a:endParaRPr lang="ru-RU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9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85458"/>
            <a:ext cx="3429000" cy="589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75118"/>
            <a:ext cx="3429000" cy="57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64778"/>
            <a:ext cx="3429000" cy="57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37345"/>
            <a:ext cx="3429000" cy="6323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7809" y="8545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499" y="335757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47809" y="3357575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24" t="66706" r="3216" b="2706"/>
          <a:stretch/>
        </p:blipFill>
        <p:spPr>
          <a:xfrm>
            <a:off x="3915784" y="989703"/>
            <a:ext cx="2441984" cy="1947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53" t="66941" r="26588" b="3411"/>
          <a:stretch/>
        </p:blipFill>
        <p:spPr>
          <a:xfrm>
            <a:off x="484094" y="4329185"/>
            <a:ext cx="2474259" cy="18349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68117" r="50745" b="2706"/>
          <a:stretch/>
        </p:blipFill>
        <p:spPr>
          <a:xfrm>
            <a:off x="3915784" y="4329184"/>
            <a:ext cx="2441984" cy="183494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828800" y="85458"/>
            <a:ext cx="9939" cy="23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50504" y="85458"/>
            <a:ext cx="0" cy="23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730" y="159026"/>
            <a:ext cx="153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Кто является</a:t>
            </a:r>
            <a:r>
              <a:rPr lang="ru-RU" sz="1200" dirty="0">
                <a:latin typeface="Impact" panose="020B0806030902050204" pitchFamily="34" charset="0"/>
              </a:rPr>
              <a:t> </a:t>
            </a:r>
            <a:r>
              <a:rPr lang="ru-RU" sz="1200" dirty="0" smtClean="0"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«</a:t>
            </a:r>
            <a:r>
              <a:rPr lang="ru-RU" sz="1200" dirty="0">
                <a:latin typeface="Impact" panose="020B0806030902050204" pitchFamily="34" charset="0"/>
              </a:rPr>
              <a:t>пешеходом»?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29" y="682246"/>
            <a:ext cx="179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Где должны ездить автомобили?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29" y="1264778"/>
            <a:ext cx="153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Какие сигналы светофора вы знаете?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29" y="1837345"/>
            <a:ext cx="159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Почему опасно играть на проезжей части?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9990" y="85458"/>
            <a:ext cx="1978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200" dirty="0">
                <a:latin typeface="Impact" panose="020B0806030902050204" pitchFamily="34" charset="0"/>
              </a:rPr>
              <a:t>Какие виды переходов вы знаете?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38739" y="682246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Где должны ходить пешеходы?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38739" y="1264778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С какой стороны надо обходить автобус?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8285" y="2031753"/>
            <a:ext cx="1550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Что такое </a:t>
            </a:r>
            <a:r>
              <a:rPr lang="ru-RU" sz="1200" i="1" dirty="0">
                <a:latin typeface="Impact" panose="020B0806030902050204" pitchFamily="34" charset="0"/>
              </a:rPr>
              <a:t>«</a:t>
            </a:r>
            <a:r>
              <a:rPr lang="ru-RU" sz="1200" dirty="0">
                <a:latin typeface="Impact" panose="020B0806030902050204" pitchFamily="34" charset="0"/>
              </a:rPr>
              <a:t>зебра»?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729" y="2584174"/>
            <a:ext cx="3419209" cy="610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9329" y="2598117"/>
            <a:ext cx="3098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Impact" panose="020B0806030902050204" pitchFamily="34" charset="0"/>
              </a:rPr>
              <a:t>В</a:t>
            </a:r>
            <a:r>
              <a:rPr lang="ru-RU" sz="2600" dirty="0" smtClean="0">
                <a:latin typeface="Impact" panose="020B0806030902050204" pitchFamily="34" charset="0"/>
              </a:rPr>
              <a:t>икторина</a:t>
            </a:r>
            <a:endParaRPr lang="ru-RU" sz="2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2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85458"/>
            <a:ext cx="3429000" cy="589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75118"/>
            <a:ext cx="3429000" cy="57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39140"/>
            <a:ext cx="3429000" cy="598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37345"/>
            <a:ext cx="3429000" cy="6323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63946" y="16337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499" y="3572729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63946" y="3638465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66862" r="75000" b="4466"/>
          <a:stretch/>
        </p:blipFill>
        <p:spPr>
          <a:xfrm>
            <a:off x="3926541" y="978946"/>
            <a:ext cx="2431227" cy="2051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" t="36118" r="75686" b="34471"/>
          <a:stretch/>
        </p:blipFill>
        <p:spPr>
          <a:xfrm>
            <a:off x="3926540" y="4455156"/>
            <a:ext cx="2431227" cy="2002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499" y="3595589"/>
            <a:ext cx="2986002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                              </a:t>
            </a:r>
            <a:r>
              <a:rPr lang="ru-RU" sz="1050" b="1" dirty="0" smtClean="0"/>
              <a:t>ДОМИК </a:t>
            </a:r>
            <a:r>
              <a:rPr lang="ru-RU" sz="1050" b="1" dirty="0"/>
              <a:t>У </a:t>
            </a:r>
            <a:r>
              <a:rPr lang="ru-RU" sz="1050" b="1" dirty="0" smtClean="0"/>
              <a:t>ПЕРЕХОДА   Андрей Усачев</a:t>
            </a:r>
            <a:r>
              <a:rPr lang="ru-RU" sz="1050" dirty="0"/>
              <a:t/>
            </a:r>
            <a:br>
              <a:rPr lang="ru-RU" sz="1050" dirty="0"/>
            </a:br>
            <a:endParaRPr lang="ru-RU" sz="1050" dirty="0" smtClean="0"/>
          </a:p>
          <a:p>
            <a:pPr algn="ctr"/>
            <a:r>
              <a:rPr lang="ru-RU" sz="1050" dirty="0" smtClean="0"/>
              <a:t>У </a:t>
            </a:r>
            <a:r>
              <a:rPr lang="ru-RU" sz="1050" dirty="0"/>
              <a:t>дороги в домике </a:t>
            </a:r>
            <a:r>
              <a:rPr lang="ru-RU" sz="1050" dirty="0" smtClean="0"/>
              <a:t>без </a:t>
            </a:r>
            <a:r>
              <a:rPr lang="ru-RU" sz="1050" dirty="0"/>
              <a:t>сада и крылечка </a:t>
            </a:r>
            <a:br>
              <a:rPr lang="ru-RU" sz="1050" dirty="0"/>
            </a:br>
            <a:r>
              <a:rPr lang="ru-RU" sz="1050" dirty="0"/>
              <a:t>Проживают гномики, </a:t>
            </a:r>
            <a:r>
              <a:rPr lang="ru-RU" sz="1050" dirty="0" smtClean="0"/>
              <a:t>два </a:t>
            </a:r>
            <a:r>
              <a:rPr lang="ru-RU" sz="1050" dirty="0"/>
              <a:t>славных человечка</a:t>
            </a:r>
            <a:r>
              <a:rPr lang="ru-RU" sz="1050" dirty="0" smtClean="0"/>
              <a:t>: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Не играют в домино, в</a:t>
            </a:r>
            <a:r>
              <a:rPr lang="ru-RU" sz="1050" dirty="0" smtClean="0"/>
              <a:t> </a:t>
            </a:r>
            <a:r>
              <a:rPr lang="ru-RU" sz="1050" dirty="0"/>
              <a:t>салки или прятки, </a:t>
            </a:r>
            <a:br>
              <a:rPr lang="ru-RU" sz="1050" dirty="0"/>
            </a:br>
            <a:r>
              <a:rPr lang="ru-RU" sz="1050" dirty="0"/>
              <a:t>А весь день глядят в окно. </a:t>
            </a:r>
            <a:r>
              <a:rPr lang="ru-RU" sz="1050" dirty="0" smtClean="0"/>
              <a:t>Все </a:t>
            </a:r>
            <a:r>
              <a:rPr lang="ru-RU" sz="1050" dirty="0"/>
              <a:t>ли там в порядке</a:t>
            </a:r>
            <a:r>
              <a:rPr lang="ru-RU" sz="1050" dirty="0" smtClean="0"/>
              <a:t>?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Гном зеленый говорит: - </a:t>
            </a:r>
            <a:endParaRPr lang="ru-RU" sz="1050" dirty="0" smtClean="0"/>
          </a:p>
          <a:p>
            <a:pPr algn="ctr"/>
            <a:r>
              <a:rPr lang="ru-RU" sz="1050" dirty="0" smtClean="0"/>
              <a:t>Все </a:t>
            </a:r>
            <a:r>
              <a:rPr lang="ru-RU" sz="1050" dirty="0"/>
              <a:t>спокойно. Путь открыт! </a:t>
            </a:r>
            <a:br>
              <a:rPr lang="ru-RU" sz="1050" dirty="0"/>
            </a:br>
            <a:r>
              <a:rPr lang="ru-RU" sz="1050" dirty="0"/>
              <a:t>Если вышел красный -</a:t>
            </a:r>
            <a:br>
              <a:rPr lang="ru-RU" sz="1050" dirty="0"/>
            </a:br>
            <a:r>
              <a:rPr lang="ru-RU" sz="1050" dirty="0"/>
              <a:t>Значит, путь опасный</a:t>
            </a:r>
            <a:r>
              <a:rPr lang="ru-RU" sz="1050" dirty="0" smtClean="0"/>
              <a:t>!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И днем и ночью темною </a:t>
            </a:r>
            <a:br>
              <a:rPr lang="ru-RU" sz="1050" dirty="0"/>
            </a:br>
            <a:r>
              <a:rPr lang="ru-RU" sz="1050" dirty="0"/>
              <a:t>Окошки в нем не гаснут: </a:t>
            </a:r>
            <a:br>
              <a:rPr lang="ru-RU" sz="1050" dirty="0"/>
            </a:br>
            <a:r>
              <a:rPr lang="ru-RU" sz="1050" dirty="0"/>
              <a:t>Вот вышел гном зеленый, </a:t>
            </a:r>
            <a:br>
              <a:rPr lang="ru-RU" sz="1050" dirty="0"/>
            </a:br>
            <a:r>
              <a:rPr lang="ru-RU" sz="1050" dirty="0"/>
              <a:t>Вот появился красный</a:t>
            </a:r>
            <a:r>
              <a:rPr lang="ru-RU" sz="1050" dirty="0" smtClean="0"/>
              <a:t>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У человечков важная </a:t>
            </a:r>
            <a:br>
              <a:rPr lang="ru-RU" sz="1050" dirty="0"/>
            </a:br>
            <a:r>
              <a:rPr lang="ru-RU" sz="1050" dirty="0"/>
              <a:t>И сложная работа </a:t>
            </a:r>
            <a:r>
              <a:rPr lang="ru-RU" sz="1050" dirty="0" smtClean="0"/>
              <a:t>–</a:t>
            </a:r>
          </a:p>
          <a:p>
            <a:pPr algn="ctr"/>
            <a:r>
              <a:rPr lang="ru-RU" sz="1050" dirty="0" smtClean="0"/>
              <a:t>Неосторожным </a:t>
            </a:r>
            <a:r>
              <a:rPr lang="ru-RU" sz="1050" dirty="0"/>
              <a:t>гражданам </a:t>
            </a:r>
            <a:br>
              <a:rPr lang="ru-RU" sz="1050" dirty="0"/>
            </a:br>
            <a:r>
              <a:rPr lang="ru-RU" sz="1050" dirty="0"/>
              <a:t>Мигнуть у перехода!</a:t>
            </a:r>
          </a:p>
          <a:p>
            <a:pPr algn="ctr"/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28800" y="85458"/>
            <a:ext cx="0" cy="2369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560443" y="85458"/>
            <a:ext cx="1" cy="2369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9330" y="70690"/>
            <a:ext cx="14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anose="020B0806030902050204" pitchFamily="34" charset="0"/>
              </a:rPr>
              <a:t>«</a:t>
            </a:r>
            <a:r>
              <a:rPr lang="ru-RU" sz="1200" dirty="0">
                <a:latin typeface="Impact" panose="020B0806030902050204" pitchFamily="34" charset="0"/>
              </a:rPr>
              <a:t>пешеход» - это, человек, идущий пешком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330" y="824948"/>
            <a:ext cx="132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мостовая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247686"/>
            <a:ext cx="156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красный, желтый, зеленый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330" y="1974539"/>
            <a:ext cx="145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можно попасть под машину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" y="97383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наземный, подземный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799" y="833546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тротуар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3039" y="1438478"/>
            <a:ext cx="1605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Impact" panose="020B0806030902050204" pitchFamily="34" charset="0"/>
              </a:rPr>
              <a:t>сзади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3039" y="1965941"/>
            <a:ext cx="160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Пешеходный переход</a:t>
            </a:r>
            <a:endParaRPr lang="ru-RU" sz="1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6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369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56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7369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11560" y="924339"/>
            <a:ext cx="2986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8235" y="278296"/>
            <a:ext cx="277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Impact" panose="020B0806030902050204" pitchFamily="34" charset="0"/>
              </a:rPr>
              <a:t>Дорожные знаки</a:t>
            </a:r>
            <a:endParaRPr lang="ru-RU" sz="2400" dirty="0">
              <a:latin typeface="Impact" panose="020B080603090205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62" y="1013016"/>
            <a:ext cx="2342797" cy="21575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3" t="11556" r="67888" b="53802"/>
          <a:stretch/>
        </p:blipFill>
        <p:spPr>
          <a:xfrm>
            <a:off x="4101063" y="1013016"/>
            <a:ext cx="2131255" cy="21575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25" t="11767" r="38373" b="54647"/>
          <a:stretch/>
        </p:blipFill>
        <p:spPr>
          <a:xfrm>
            <a:off x="543812" y="4300905"/>
            <a:ext cx="2219265" cy="22192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42" t="11767" r="8260" b="54647"/>
          <a:stretch/>
        </p:blipFill>
        <p:spPr>
          <a:xfrm>
            <a:off x="4180575" y="4300905"/>
            <a:ext cx="2131255" cy="20789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7066722"/>
            <a:ext cx="4949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Impact" panose="020B0806030902050204" pitchFamily="34" charset="0"/>
              </a:rPr>
              <a:t>Разрезные картинки</a:t>
            </a:r>
            <a:endParaRPr lang="ru-RU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6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369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56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7369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5" t="55281" r="68038" b="11978"/>
          <a:stretch/>
        </p:blipFill>
        <p:spPr>
          <a:xfrm>
            <a:off x="745436" y="4405968"/>
            <a:ext cx="1929848" cy="1955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18" t="54647" r="38969" b="11345"/>
          <a:stretch/>
        </p:blipFill>
        <p:spPr>
          <a:xfrm>
            <a:off x="4164495" y="4278245"/>
            <a:ext cx="1901688" cy="2082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86" t="55492" r="8708" b="10923"/>
          <a:stretch/>
        </p:blipFill>
        <p:spPr>
          <a:xfrm>
            <a:off x="740464" y="934212"/>
            <a:ext cx="1934819" cy="1977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39" t="54858" r="9006" b="12401"/>
          <a:stretch/>
        </p:blipFill>
        <p:spPr>
          <a:xfrm>
            <a:off x="3985592" y="934212"/>
            <a:ext cx="2345208" cy="1977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2270" y="7103003"/>
            <a:ext cx="4293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Impact" panose="020B0806030902050204" pitchFamily="34" charset="0"/>
              </a:rPr>
              <a:t>Построй дорогу сам</a:t>
            </a:r>
            <a:endParaRPr lang="ru-RU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2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6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369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56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7369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362" b="66777"/>
          <a:stretch/>
        </p:blipFill>
        <p:spPr>
          <a:xfrm>
            <a:off x="688637" y="934406"/>
            <a:ext cx="2213589" cy="2186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11" t="149" r="25507" b="67654"/>
          <a:stretch/>
        </p:blipFill>
        <p:spPr>
          <a:xfrm>
            <a:off x="4015407" y="934406"/>
            <a:ext cx="2332402" cy="2186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22" t="339" r="2029" b="68994"/>
          <a:stretch/>
        </p:blipFill>
        <p:spPr>
          <a:xfrm>
            <a:off x="594529" y="4201514"/>
            <a:ext cx="2220063" cy="2325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" t="35754" r="76232" b="35557"/>
          <a:stretch/>
        </p:blipFill>
        <p:spPr>
          <a:xfrm>
            <a:off x="3940866" y="4345284"/>
            <a:ext cx="2406943" cy="21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4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6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3690" y="153668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56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73690" y="3536286"/>
            <a:ext cx="2986002" cy="3109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97" t="67213"/>
          <a:stretch/>
        </p:blipFill>
        <p:spPr>
          <a:xfrm>
            <a:off x="506171" y="4267548"/>
            <a:ext cx="2396780" cy="2378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94" t="67806" r="25797" b="933"/>
          <a:stretch/>
        </p:blipFill>
        <p:spPr>
          <a:xfrm>
            <a:off x="4044872" y="4267548"/>
            <a:ext cx="2243637" cy="2272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" t="67213" r="76522" b="339"/>
          <a:stretch/>
        </p:blipFill>
        <p:spPr>
          <a:xfrm>
            <a:off x="764063" y="924338"/>
            <a:ext cx="2048711" cy="2253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64" t="34567" r="26087" b="34369"/>
          <a:stretch/>
        </p:blipFill>
        <p:spPr>
          <a:xfrm>
            <a:off x="4164012" y="924338"/>
            <a:ext cx="2124497" cy="22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7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-216"/>
          <a:stretch/>
        </p:blipFill>
        <p:spPr>
          <a:xfrm rot="16200000">
            <a:off x="1159592" y="-1159594"/>
            <a:ext cx="4608514" cy="6927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46" t="-216"/>
          <a:stretch/>
        </p:blipFill>
        <p:spPr>
          <a:xfrm rot="16200000">
            <a:off x="1164937" y="3443573"/>
            <a:ext cx="4535488" cy="68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3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322</Words>
  <Application>Microsoft Office PowerPoint</Application>
  <PresentationFormat>Экран (4:3)</PresentationFormat>
  <Paragraphs>109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USER</cp:lastModifiedBy>
  <cp:revision>32</cp:revision>
  <dcterms:created xsi:type="dcterms:W3CDTF">2016-09-03T12:30:14Z</dcterms:created>
  <dcterms:modified xsi:type="dcterms:W3CDTF">2016-09-05T07:18:06Z</dcterms:modified>
</cp:coreProperties>
</file>